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118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0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43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8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3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6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1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7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0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9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9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5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3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87B6EC-2A18-432C-9BC5-B9382BE0FEE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71CC-6C35-4787-B7BD-DB0E344F5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84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sk_bru@tut.b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257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4572000"/>
            <a:ext cx="3048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54" y="89302"/>
            <a:ext cx="10398369" cy="6768698"/>
          </a:xfrm>
        </p:spPr>
        <p:txBody>
          <a:bodyPr/>
          <a:lstStyle/>
          <a:p>
            <a:pPr algn="ctr"/>
            <a:r>
              <a:rPr lang="ru-RU" sz="3600" b="1" dirty="0" smtClean="0"/>
              <a:t>Архитектурно-строительный колледж </a:t>
            </a:r>
            <a:br>
              <a:rPr lang="ru-RU" sz="3600" b="1" dirty="0" smtClean="0"/>
            </a:br>
            <a:r>
              <a:rPr lang="ru-RU" sz="2000" b="1" dirty="0" smtClean="0"/>
              <a:t>в составе </a:t>
            </a:r>
            <a:r>
              <a:rPr lang="ru-RU" sz="2000" b="1" dirty="0" smtClean="0"/>
              <a:t>Белорусско-Российского университета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Специальность: </a:t>
            </a:r>
            <a:br>
              <a:rPr lang="ru-RU" sz="20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ПРОМЫШЛЕННОЕ </a:t>
            </a:r>
            <a:r>
              <a:rPr lang="ru-RU" sz="3600" b="1" dirty="0">
                <a:solidFill>
                  <a:srgbClr val="FF0000"/>
                </a:solidFill>
              </a:rPr>
              <a:t>И ГРАЖДАНСКОЕ </a:t>
            </a:r>
            <a:r>
              <a:rPr lang="ru-RU" sz="3600" b="1" dirty="0" smtClean="0">
                <a:solidFill>
                  <a:srgbClr val="FF0000"/>
                </a:solidFill>
              </a:rPr>
              <a:t>СТРОИТЕЛЬСТВО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Квалификация:</a:t>
            </a:r>
            <a:r>
              <a:rPr lang="ru-RU" sz="3600" b="1" dirty="0" smtClean="0"/>
              <a:t> Техник-строитель</a:t>
            </a:r>
            <a:br>
              <a:rPr lang="ru-RU" sz="3600" b="1" dirty="0" smtClean="0"/>
            </a:br>
            <a:r>
              <a:rPr lang="ru-RU" sz="3600" b="1" dirty="0" smtClean="0"/>
              <a:t>Заочная форма получения образования</a:t>
            </a:r>
            <a:br>
              <a:rPr lang="ru-RU" sz="3600" b="1" dirty="0" smtClean="0"/>
            </a:br>
            <a:r>
              <a:rPr lang="ru-RU" sz="2000" dirty="0" smtClean="0"/>
              <a:t>На </a:t>
            </a:r>
            <a:r>
              <a:rPr lang="ru-RU" sz="2000" dirty="0"/>
              <a:t>основе общего среднего </a:t>
            </a:r>
            <a:r>
              <a:rPr lang="ru-RU" sz="2000" dirty="0" smtClean="0"/>
              <a:t>образования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>
                <a:solidFill>
                  <a:srgbClr val="FF0000"/>
                </a:solidFill>
              </a:rPr>
              <a:t>3 года 6 </a:t>
            </a:r>
            <a:r>
              <a:rPr lang="ru-RU" sz="3600" i="1" dirty="0" smtClean="0">
                <a:solidFill>
                  <a:srgbClr val="FF0000"/>
                </a:solidFill>
              </a:rPr>
              <a:t>месяцев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На основе профессионально-технического образования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2 </a:t>
            </a:r>
            <a:r>
              <a:rPr lang="ru-RU" sz="3600" i="1" dirty="0">
                <a:solidFill>
                  <a:srgbClr val="FF0000"/>
                </a:solidFill>
              </a:rPr>
              <a:t>года </a:t>
            </a:r>
            <a:r>
              <a:rPr lang="ru-RU" sz="3600" i="1" dirty="0" smtClean="0">
                <a:solidFill>
                  <a:srgbClr val="FF0000"/>
                </a:solidFill>
              </a:rPr>
              <a:t>10 </a:t>
            </a:r>
            <a:r>
              <a:rPr lang="ru-RU" sz="3600" i="1" dirty="0">
                <a:solidFill>
                  <a:srgbClr val="FF0000"/>
                </a:solidFill>
              </a:rPr>
              <a:t>месяцев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5" y="89302"/>
            <a:ext cx="10082549" cy="67686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Мы – строители!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504" y="1018636"/>
            <a:ext cx="5061666" cy="3796249"/>
          </a:xfrm>
          <a:prstGeom prst="rect">
            <a:avLst/>
          </a:prstGeom>
        </p:spPr>
      </p:pic>
      <p:pic>
        <p:nvPicPr>
          <p:cNvPr id="6" name="Рисунок 5" descr="P2270711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392" y="1018636"/>
            <a:ext cx="5059532" cy="379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ndex1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434" y="4836411"/>
            <a:ext cx="9789472" cy="199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9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282" y="89302"/>
            <a:ext cx="9601902" cy="6768698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Перечень высших учебных заведений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которыми заключены договора, дающие возможность поступления на сокращенные сроки </a:t>
            </a:r>
            <a:r>
              <a:rPr lang="ru-RU" sz="1600" dirty="0" smtClean="0">
                <a:solidFill>
                  <a:schemeClr val="tx1"/>
                </a:solidFill>
              </a:rPr>
              <a:t>обучения после получения образования в колледже: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1" dirty="0" smtClean="0"/>
              <a:t>- </a:t>
            </a:r>
            <a:r>
              <a:rPr lang="ru-RU" sz="1600" b="1" dirty="0"/>
              <a:t>Государственное учреждение высшего профессионального образования "Белорусско-Российский </a:t>
            </a:r>
            <a:r>
              <a:rPr lang="ru-RU" sz="1600" b="1" dirty="0" smtClean="0"/>
              <a:t>университет»;</a:t>
            </a:r>
            <a:br>
              <a:rPr lang="ru-RU" sz="1600" b="1" dirty="0" smtClean="0"/>
            </a:br>
            <a:r>
              <a:rPr lang="ru-RU" sz="1600" b="1" dirty="0" smtClean="0"/>
              <a:t>- «</a:t>
            </a:r>
            <a:r>
              <a:rPr lang="ru-RU" sz="1600" b="1" dirty="0" err="1" smtClean="0"/>
              <a:t>Мозырский</a:t>
            </a:r>
            <a:r>
              <a:rPr lang="ru-RU" sz="1600" b="1" dirty="0" smtClean="0"/>
              <a:t> государственный педагогический университет имени </a:t>
            </a:r>
            <a:r>
              <a:rPr lang="ru-RU" sz="1600" b="1" dirty="0" err="1" smtClean="0"/>
              <a:t>И.П.Шамякина</a:t>
            </a:r>
            <a:r>
              <a:rPr lang="ru-RU" sz="1600" b="1" dirty="0" smtClean="0"/>
              <a:t>»;</a:t>
            </a:r>
            <a:br>
              <a:rPr lang="ru-RU" sz="1600" b="1" dirty="0" smtClean="0"/>
            </a:br>
            <a:r>
              <a:rPr lang="ru-RU" sz="1600" b="1" dirty="0" smtClean="0"/>
              <a:t>- «Белорусский национальный технический университет» (БНТУ).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  <p:pic>
        <p:nvPicPr>
          <p:cNvPr id="4" name="Рисунок 3" descr="bru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330" y="4601462"/>
            <a:ext cx="5661101" cy="226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20px-Мозырь._Педагогический_университет.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840" y="2543906"/>
            <a:ext cx="4579816" cy="343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bntu-8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7049"/>
            <a:ext cx="5040924" cy="2133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2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5" y="89302"/>
            <a:ext cx="10082549" cy="6768698"/>
          </a:xfrm>
        </p:spPr>
        <p:txBody>
          <a:bodyPr/>
          <a:lstStyle/>
          <a:p>
            <a:pPr algn="ctr"/>
            <a:r>
              <a:rPr lang="ru-RU" sz="3600" b="1" dirty="0" smtClean="0"/>
              <a:t>Проект плана приема в </a:t>
            </a:r>
            <a:r>
              <a:rPr lang="ru-RU" sz="3600" b="1" dirty="0" smtClean="0"/>
              <a:t>2021 </a:t>
            </a:r>
            <a:r>
              <a:rPr lang="ru-RU" sz="3600" b="1" dirty="0" smtClean="0"/>
              <a:t>году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45 человек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dirty="0"/>
              <a:t>Вступительные </a:t>
            </a:r>
            <a:r>
              <a:rPr lang="ru-RU" sz="2800" b="1" dirty="0" smtClean="0"/>
              <a:t>испытания:</a:t>
            </a:r>
            <a:br>
              <a:rPr lang="ru-RU" sz="2800" b="1" dirty="0" smtClean="0"/>
            </a:br>
            <a:r>
              <a:rPr lang="ru-RU" sz="2800" dirty="0"/>
              <a:t>На основе общего среднего образования</a:t>
            </a:r>
            <a:br>
              <a:rPr lang="ru-RU" sz="2800" dirty="0"/>
            </a:br>
            <a:r>
              <a:rPr lang="ru-RU" sz="2800" b="1" dirty="0">
                <a:solidFill>
                  <a:srgbClr val="FF0000"/>
                </a:solidFill>
              </a:rPr>
              <a:t>Конкурс среднего балла документов об образовании</a:t>
            </a:r>
            <a:r>
              <a:rPr lang="ru-RU" sz="2800" i="1" dirty="0">
                <a:solidFill>
                  <a:srgbClr val="FF0000"/>
                </a:solidFill>
              </a:rPr>
              <a:t/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На </a:t>
            </a:r>
            <a:r>
              <a:rPr lang="ru-RU" sz="2800" i="1" dirty="0">
                <a:solidFill>
                  <a:schemeClr val="tx1"/>
                </a:solidFill>
              </a:rPr>
              <a:t>основе профессионально-технического образования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Конкурс среднего балла документов об образовании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282" y="89302"/>
            <a:ext cx="9601902" cy="67686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Перечень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документов</a:t>
            </a:r>
            <a:r>
              <a:rPr lang="ru-RU" sz="3200" b="1" dirty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для </a:t>
            </a:r>
            <a:r>
              <a:rPr lang="ru-RU" sz="3200" b="1" dirty="0"/>
              <a:t>предоставления в приемную комиссию</a:t>
            </a:r>
            <a:r>
              <a:rPr lang="ru-RU" sz="3200" b="1" dirty="0" smtClean="0"/>
              <a:t>: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000" dirty="0"/>
              <a:t>Оригинал документа об образовании и приложения к нему;</a:t>
            </a:r>
            <a:br>
              <a:rPr lang="ru-RU" sz="2000" dirty="0"/>
            </a:br>
            <a:r>
              <a:rPr lang="ru-RU" sz="2000" dirty="0"/>
              <a:t>Медицинская справка о состоянии здоровья по форме 1здр/у -10, установленной Министерством </a:t>
            </a:r>
            <a:r>
              <a:rPr lang="ru-RU" sz="2000" dirty="0" smtClean="0"/>
              <a:t>здравоохранения;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Документы, подтверждающие право абитуриента на льготы при зачислении;</a:t>
            </a:r>
            <a:br>
              <a:rPr lang="ru-RU" sz="2000" dirty="0"/>
            </a:br>
            <a:r>
              <a:rPr lang="ru-RU" sz="2000" dirty="0"/>
              <a:t>Копия </a:t>
            </a:r>
            <a:r>
              <a:rPr lang="ru-RU" sz="2000" dirty="0" smtClean="0"/>
              <a:t>(выписка) трудовой книжки;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6 </a:t>
            </a:r>
            <a:r>
              <a:rPr lang="ru-RU" sz="2000" dirty="0"/>
              <a:t>фотографий размером 3х4 см;</a:t>
            </a:r>
            <a:br>
              <a:rPr lang="ru-RU" sz="2000" dirty="0"/>
            </a:br>
            <a:r>
              <a:rPr lang="ru-RU" sz="2000" dirty="0"/>
              <a:t>Документ, удостоверяющий личность;</a:t>
            </a:r>
            <a:br>
              <a:rPr lang="ru-RU" sz="2000" dirty="0"/>
            </a:br>
            <a:r>
              <a:rPr lang="ru-RU" sz="2000" dirty="0"/>
              <a:t>2 конверта.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Адрес колледжа: 212022 г. Могилев, ул. Космонавтов, 15</a:t>
            </a:r>
            <a:br>
              <a:rPr lang="ru-RU" sz="2000" dirty="0"/>
            </a:br>
            <a:r>
              <a:rPr lang="ru-RU" sz="2000" dirty="0" err="1"/>
              <a:t>Web</a:t>
            </a:r>
            <a:r>
              <a:rPr lang="ru-RU" sz="2000" dirty="0"/>
              <a:t>-сайт: ask-bru.mogilev.by; E-</a:t>
            </a:r>
            <a:r>
              <a:rPr lang="ru-RU" sz="2000" dirty="0" err="1"/>
              <a:t>mail</a:t>
            </a:r>
            <a:r>
              <a:rPr lang="ru-RU" sz="2000" dirty="0"/>
              <a:t>: </a:t>
            </a:r>
            <a:r>
              <a:rPr lang="ru-RU" sz="2000" dirty="0">
                <a:hlinkClick r:id="rId2"/>
              </a:rPr>
              <a:t>ask_bru@tut.by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Телефон </a:t>
            </a:r>
            <a:r>
              <a:rPr lang="ru-RU" sz="2000" dirty="0"/>
              <a:t>приемной комиссии</a:t>
            </a:r>
            <a:r>
              <a:rPr lang="ru-RU" sz="2000" dirty="0" smtClean="0"/>
              <a:t>: 23 50 09</a:t>
            </a:r>
            <a:br>
              <a:rPr lang="ru-RU" sz="2000" dirty="0" smtClean="0"/>
            </a:br>
            <a:r>
              <a:rPr lang="ru-RU" sz="2000" dirty="0" smtClean="0"/>
              <a:t>Телефон заочного отделения: </a:t>
            </a:r>
            <a:r>
              <a:rPr lang="ru-RU" sz="2000" dirty="0" smtClean="0"/>
              <a:t>74</a:t>
            </a:r>
            <a:r>
              <a:rPr lang="ru-RU" sz="2000" dirty="0" smtClean="0"/>
              <a:t> 85 </a:t>
            </a:r>
            <a:r>
              <a:rPr lang="ru-RU" sz="2000" dirty="0" smtClean="0"/>
              <a:t>68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  <p:pic>
        <p:nvPicPr>
          <p:cNvPr id="6" name="Рисунок 5" descr="dokumenty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50" y="3739661"/>
            <a:ext cx="3878450" cy="2649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5" y="89302"/>
            <a:ext cx="10082549" cy="67686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СФЕРА </a:t>
            </a:r>
            <a:r>
              <a:rPr lang="ru-RU" sz="3600" b="1" dirty="0">
                <a:solidFill>
                  <a:srgbClr val="FF0000"/>
                </a:solidFill>
              </a:rPr>
              <a:t>ПРОФЕССИОНАЛЬНОЙ </a:t>
            </a:r>
            <a:r>
              <a:rPr lang="ru-RU" sz="3600" b="1" dirty="0" smtClean="0">
                <a:solidFill>
                  <a:srgbClr val="FF0000"/>
                </a:solidFill>
              </a:rPr>
              <a:t>ДЕЯТЕЛЬНОСТИ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/>
              <a:t>Сферой профессиональной деятельности специалиста являются строительно-монтажные и проектные организации; </a:t>
            </a:r>
            <a:r>
              <a:rPr lang="ru-RU" sz="2000" dirty="0" smtClean="0"/>
              <a:t>ремонтно-эксплуатационные </a:t>
            </a:r>
            <a:r>
              <a:rPr lang="ru-RU" sz="2000" dirty="0"/>
              <a:t>объединения; служба капитального строительства и проектно-сметной документации.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  <p:pic>
        <p:nvPicPr>
          <p:cNvPr id="4" name="Рисунок 3" descr="11212919348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0733"/>
            <a:ext cx="4114800" cy="274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kulman-cge-0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659" y="2559157"/>
            <a:ext cx="3665341" cy="275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377580878_9027_1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094945"/>
            <a:ext cx="4411859" cy="275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2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282" y="89302"/>
            <a:ext cx="9601902" cy="676869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ПРОФЕССИОНАЛЬНЫЕ ФУНКЦИИ СПЕЦИАЛИСТА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1600" dirty="0"/>
              <a:t>Специалист должен быть готов для выполнения следующих профессиональных функций:</a:t>
            </a:r>
            <a:br>
              <a:rPr lang="ru-RU" sz="1600" dirty="0"/>
            </a:br>
            <a:r>
              <a:rPr lang="ru-RU" sz="1600" dirty="0"/>
              <a:t>участвовать в разработке проектно-сметной документации, проектов производства строительных работ, технологических процессов строительного производства;</a:t>
            </a:r>
            <a:br>
              <a:rPr lang="ru-RU" sz="1600" dirty="0"/>
            </a:br>
            <a:r>
              <a:rPr lang="ru-RU" sz="1600" dirty="0"/>
              <a:t>выполнять технические расчеты, технические работы по оформлению документации;</a:t>
            </a:r>
            <a:br>
              <a:rPr lang="ru-RU" sz="1600" dirty="0"/>
            </a:br>
            <a:r>
              <a:rPr lang="ru-RU" sz="1600" dirty="0"/>
              <a:t>организовывать строительно-монтажные работы на строительном объекте в соответствии с рабочими чертежами, проектами производства работ, производственными планами и нормативными документами;</a:t>
            </a:r>
            <a:br>
              <a:rPr lang="ru-RU" sz="1600" dirty="0"/>
            </a:br>
            <a:r>
              <a:rPr lang="ru-RU" sz="1600" dirty="0"/>
              <a:t>обеспечивать рациональное использование трудовых, технических и материальных ресурсов;</a:t>
            </a:r>
            <a:br>
              <a:rPr lang="ru-RU" sz="1600" dirty="0"/>
            </a:br>
            <a:r>
              <a:rPr lang="ru-RU" sz="1600" dirty="0"/>
              <a:t>осуществлять контроль за соблюдением технологии производства строительно-монтажных работ и обеспечивать их качество;</a:t>
            </a:r>
            <a:br>
              <a:rPr lang="ru-RU" sz="1600" dirty="0"/>
            </a:br>
            <a:r>
              <a:rPr lang="ru-RU" sz="1600" dirty="0"/>
              <a:t>выполнять разбивочные геодезические работы;</a:t>
            </a:r>
            <a:br>
              <a:rPr lang="ru-RU" sz="1600" dirty="0"/>
            </a:br>
            <a:r>
              <a:rPr lang="ru-RU" sz="1600" dirty="0"/>
              <a:t>организовывать работы по текущему профилактическому и капитальному ремонту, реконструкции зданий и сооружений;</a:t>
            </a:r>
            <a:br>
              <a:rPr lang="ru-RU" sz="1600" dirty="0"/>
            </a:br>
            <a:r>
              <a:rPr lang="ru-RU" sz="1600" dirty="0"/>
              <a:t>выдавать производственные задания рабочим (звеньям, бригадам), контролировать их выполнение;</a:t>
            </a:r>
            <a:br>
              <a:rPr lang="ru-RU" sz="1600" dirty="0"/>
            </a:br>
            <a:r>
              <a:rPr lang="ru-RU" sz="1600" dirty="0"/>
              <a:t>организовывать работы по внедрению передовых методов и приемов труда;</a:t>
            </a:r>
            <a:br>
              <a:rPr lang="ru-RU" sz="1600" dirty="0"/>
            </a:br>
            <a:r>
              <a:rPr lang="ru-RU" sz="1600" dirty="0"/>
              <a:t>организовывать приемку и складирование материалов, конструкций, изделий, вести их учет;</a:t>
            </a:r>
            <a:br>
              <a:rPr lang="ru-RU" sz="1600" dirty="0"/>
            </a:br>
            <a:r>
              <a:rPr lang="ru-RU" sz="1600" dirty="0"/>
              <a:t>обеспечивать мероприятия по охране труда, охране окружающей среды и энергосбережению;</a:t>
            </a:r>
            <a:br>
              <a:rPr lang="ru-RU" sz="1600" dirty="0"/>
            </a:br>
            <a:r>
              <a:rPr lang="ru-RU" sz="1600" dirty="0"/>
              <a:t>подготавливать материалы для планирования и анализа результатов производственной деятельности, экспертизы рационализаторских предложений;</a:t>
            </a:r>
            <a:br>
              <a:rPr lang="ru-RU" sz="1600" dirty="0"/>
            </a:br>
            <a:r>
              <a:rPr lang="ru-RU" sz="1600" dirty="0"/>
              <a:t>вести учетно-отчетную документацию;</a:t>
            </a:r>
            <a:br>
              <a:rPr lang="ru-RU" sz="1600" dirty="0"/>
            </a:br>
            <a:r>
              <a:rPr lang="ru-RU" sz="1600" dirty="0"/>
              <a:t>осуществлять руководство трудовым коллективом.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519" y="4164"/>
            <a:ext cx="9601902" cy="6768698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Изучаемые дисциплины</a:t>
            </a:r>
            <a:r>
              <a:rPr lang="ru-RU" sz="1800" b="1" dirty="0"/>
              <a:t>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строительные конструкции,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гражданские </a:t>
            </a:r>
            <a:r>
              <a:rPr lang="ru-RU" sz="1800" dirty="0"/>
              <a:t>и промышленные здания,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технология </a:t>
            </a:r>
            <a:r>
              <a:rPr lang="ru-RU" sz="1800" dirty="0"/>
              <a:t>строительного производства,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строительные </a:t>
            </a:r>
            <a:r>
              <a:rPr lang="ru-RU" sz="1800" dirty="0"/>
              <a:t>машины и механизмы,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экономика </a:t>
            </a:r>
            <a:r>
              <a:rPr lang="ru-RU" sz="1800" dirty="0"/>
              <a:t>строительства,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нормирование </a:t>
            </a:r>
            <a:r>
              <a:rPr lang="ru-RU" sz="1800" dirty="0"/>
              <a:t>труда и сметы и др. </a:t>
            </a:r>
            <a:br>
              <a:rPr lang="ru-RU" sz="1800" dirty="0"/>
            </a:br>
            <a:r>
              <a:rPr lang="ru-RU" sz="1800" dirty="0" smtClean="0"/>
              <a:t>Предусматриваются </a:t>
            </a:r>
            <a:r>
              <a:rPr lang="ru-RU" sz="1800" dirty="0"/>
              <a:t>курсовые проекты по основным строительным дисциплинам и выполнение дипломного проекта. </a:t>
            </a:r>
            <a:r>
              <a:rPr lang="ru-RU" sz="1800" dirty="0" smtClean="0"/>
              <a:t>Все </a:t>
            </a:r>
            <a:r>
              <a:rPr lang="ru-RU" sz="1800" dirty="0"/>
              <a:t>выпускники имеют навыки работы на компьютере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3600" b="1" dirty="0" smtClean="0">
                <a:solidFill>
                  <a:srgbClr val="FF0000"/>
                </a:solidFill>
              </a:rPr>
              <a:t>Предполагаемые </a:t>
            </a:r>
            <a:r>
              <a:rPr lang="ru-RU" sz="3600" b="1" dirty="0">
                <a:solidFill>
                  <a:srgbClr val="FF0000"/>
                </a:solidFill>
              </a:rPr>
              <a:t>места работы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1800" dirty="0"/>
              <a:t>строительные организации города и области на должности мастеров или рабочие должности, проектные организации - на должности проектировщиков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Рисунок 5" descr="IMGP006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722" y="3116238"/>
            <a:ext cx="3273002" cy="245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_0932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05" y="3116238"/>
            <a:ext cx="3705992" cy="245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949" y="3116238"/>
            <a:ext cx="3273002" cy="24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282" y="89302"/>
            <a:ext cx="9601902" cy="6768698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Материальная база: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кабинет курсового и дипломного проектирования;</a:t>
            </a:r>
            <a:br>
              <a:rPr lang="ru-RU" sz="2400" dirty="0" smtClean="0"/>
            </a:br>
            <a:r>
              <a:rPr lang="ru-RU" sz="2400" dirty="0" smtClean="0"/>
              <a:t>библиотека  и читальный зал;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информационно-аналитический </a:t>
            </a:r>
            <a:r>
              <a:rPr lang="ru-RU" sz="2400" dirty="0" smtClean="0"/>
              <a:t>центр.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  <p:pic>
        <p:nvPicPr>
          <p:cNvPr id="4" name="Рисунок 3" descr="IMG_002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295" y="3170660"/>
            <a:ext cx="3421986" cy="256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P0086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5519"/>
            <a:ext cx="3975726" cy="298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_0313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850" y="1599768"/>
            <a:ext cx="4712678" cy="3141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282" y="89302"/>
            <a:ext cx="9601902" cy="6768698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Материальная база: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учебные аудитории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 smtClean="0"/>
              <a:t>столовая.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  <p:pic>
        <p:nvPicPr>
          <p:cNvPr id="4" name="Рисунок 3" descr="DSC0015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107" y="3444218"/>
            <a:ext cx="3856893" cy="289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SC00158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784" y="1329325"/>
            <a:ext cx="4536832" cy="340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00161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3692"/>
            <a:ext cx="3595293" cy="26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6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5" y="89302"/>
            <a:ext cx="10082549" cy="67686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Для заочников на сайте колледжа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282" cy="1329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308" y="678310"/>
            <a:ext cx="7125659" cy="2518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41" y="3403386"/>
            <a:ext cx="4938778" cy="3248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277" y="3403386"/>
            <a:ext cx="4913193" cy="32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38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Архитектурно-строительный колледж  в составе Белорусско-Российского университета   Специальность:  ПРОМЫШЛЕННОЕ И ГРАЖДАНСКОЕ СТРОИТЕЛЬСТВО Квалификация: Техник-строитель Заочная форма получения образования На основе общего среднего образования 3 года 6 месяцев На основе профессионально-технического образования 2 года 10 месяцев</vt:lpstr>
      <vt:lpstr>Проект плана приема в 2021 году 45 человек  Вступительные испытания: На основе общего среднего образования Конкурс среднего балла документов об образовании  На основе профессионально-технического образования Конкурс среднего балла документов об образовании  </vt:lpstr>
      <vt:lpstr>Перечень документов  для предоставления в приемную комиссию:  Оригинал документа об образовании и приложения к нему; Медицинская справка о состоянии здоровья по форме 1здр/у -10, установленной Министерством здравоохранения; Документы, подтверждающие право абитуриента на льготы при зачислении; Копия (выписка) трудовой книжки; 6 фотографий размером 3х4 см; Документ, удостоверяющий личность; 2 конверта.    Адрес колледжа: 212022 г. Могилев, ул. Космонавтов, 15 Web-сайт: ask-bru.mogilev.by; E-mail: ask_bru@tut.by Телефон приемной комиссии: 23 50 09 Телефон заочного отделения: 74 85 68 </vt:lpstr>
      <vt:lpstr>СФЕРА ПРОФЕССИОНАЛЬНОЙ ДЕЯТЕЛЬНОСТИ            Сферой профессиональной деятельности специалиста являются строительно-монтажные и проектные организации; ремонтно-эксплуатационные объединения; служба капитального строительства и проектно-сметной документации.</vt:lpstr>
      <vt:lpstr>ПРОФЕССИОНАЛЬНЫЕ ФУНКЦИИ СПЕЦИАЛИСТА Специалист должен быть готов для выполнения следующих профессиональных функций: участвовать в разработке проектно-сметной документации, проектов производства строительных работ, технологических процессов строительного производства; выполнять технические расчеты, технические работы по оформлению документации; организовывать строительно-монтажные работы на строительном объекте в соответствии с рабочими чертежами, проектами производства работ, производственными планами и нормативными документами; обеспечивать рациональное использование трудовых, технических и материальных ресурсов; осуществлять контроль за соблюдением технологии производства строительно-монтажных работ и обеспечивать их качество; выполнять разбивочные геодезические работы; организовывать работы по текущему профилактическому и капитальному ремонту, реконструкции зданий и сооружений; выдавать производственные задания рабочим (звеньям, бригадам), контролировать их выполнение; организовывать работы по внедрению передовых методов и приемов труда; организовывать приемку и складирование материалов, конструкций, изделий, вести их учет; обеспечивать мероприятия по охране труда, охране окружающей среды и энергосбережению; подготавливать материалы для планирования и анализа результатов производственной деятельности, экспертизы рационализаторских предложений; вести учетно-отчетную документацию; осуществлять руководство трудовым коллективом. </vt:lpstr>
      <vt:lpstr>Изучаемые дисциплины: строительные конструкции,  гражданские и промышленные здания,  технология строительного производства,  строительные машины и механизмы,  экономика строительства,  нормирование труда и сметы и др.  Предусматриваются курсовые проекты по основным строительным дисциплинам и выполнение дипломного проекта. Все выпускники имеют навыки работы на компьютере.          Предполагаемые места работы строительные организации города и области на должности мастеров или рабочие должности, проектные организации - на должности проектировщиков </vt:lpstr>
      <vt:lpstr>Материальная база: кабинет курсового и дипломного проектирования; библиотека  и читальный зал; информационно-аналитический центр.    </vt:lpstr>
      <vt:lpstr>Материальная база: учебные аудитории; столовая. </vt:lpstr>
      <vt:lpstr>Для заочников на сайте колледжа     </vt:lpstr>
      <vt:lpstr>Мы – строители!  </vt:lpstr>
      <vt:lpstr>Перечень высших учебных заведений  с которыми заключены договора, дающие возможность поступления на сокращенные сроки обучения после получения образования в колледже:  - Государственное учреждение высшего профессионального образования "Белорусско-Российский университет»; - «Мозырский государственный педагогический университет имени И.П.Шамякина»; - «Белорусский национальный технический университет» (БНТУ).  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ПРОМЫШЛЕННОЕ И ГРАЖДАНСКОЕ СТРОИТЕЛЬСТВО Квалификация «Техник-строитель»</dc:title>
  <dc:creator>Administrator</dc:creator>
  <cp:lastModifiedBy>Admin</cp:lastModifiedBy>
  <cp:revision>36</cp:revision>
  <dcterms:created xsi:type="dcterms:W3CDTF">2015-04-25T07:28:38Z</dcterms:created>
  <dcterms:modified xsi:type="dcterms:W3CDTF">2021-05-06T08:15:18Z</dcterms:modified>
</cp:coreProperties>
</file>